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2"/>
  </p:notesMasterIdLst>
  <p:sldIdLst>
    <p:sldId id="564" r:id="rId2"/>
    <p:sldId id="586" r:id="rId3"/>
    <p:sldId id="566" r:id="rId4"/>
    <p:sldId id="576" r:id="rId5"/>
    <p:sldId id="578" r:id="rId6"/>
    <p:sldId id="579" r:id="rId7"/>
    <p:sldId id="568" r:id="rId8"/>
    <p:sldId id="569" r:id="rId9"/>
    <p:sldId id="570" r:id="rId10"/>
    <p:sldId id="571" r:id="rId11"/>
    <p:sldId id="574" r:id="rId12"/>
    <p:sldId id="575" r:id="rId13"/>
    <p:sldId id="580" r:id="rId14"/>
    <p:sldId id="583" r:id="rId15"/>
    <p:sldId id="584" r:id="rId16"/>
    <p:sldId id="582" r:id="rId17"/>
    <p:sldId id="585" r:id="rId18"/>
    <p:sldId id="581" r:id="rId19"/>
    <p:sldId id="573" r:id="rId20"/>
    <p:sldId id="2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99" d="100"/>
          <a:sy n="99" d="100"/>
        </p:scale>
        <p:origin x="1864" y="7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A645AA-93A8-45BA-90AB-B681676F45F1}" type="datetimeFigureOut">
              <a:rPr lang="en-US" smtClean="0"/>
              <a:t>1/20/2022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49573E-D138-472D-8ABA-783BCC8C5441}" type="slidenum">
              <a:rPr lang="en-US" smtClean="0"/>
              <a:t>‹#›</a:t>
            </a:fld>
            <a:endParaRPr lang="en-US"/>
          </a:p>
        </p:txBody>
      </p:sp>
    </p:spTree>
    <p:extLst>
      <p:ext uri="{BB962C8B-B14F-4D97-AF65-F5344CB8AC3E}">
        <p14:creationId xmlns:p14="http://schemas.microsoft.com/office/powerpoint/2010/main" val="1763520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2">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27A60EC4-194C-40E8-B93A-3BEFB31F4F34}"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1945853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60EC4-194C-40E8-B93A-3BEFB31F4F34}"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1020483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60EC4-194C-40E8-B93A-3BEFB31F4F34}"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E9543-A700-45BA-832D-1C4BEB78C80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4837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60EC4-194C-40E8-B93A-3BEFB31F4F34}"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208974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60EC4-194C-40E8-B93A-3BEFB31F4F34}"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E9543-A700-45BA-832D-1C4BEB78C80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0921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60EC4-194C-40E8-B93A-3BEFB31F4F34}"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667631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60EC4-194C-40E8-B93A-3BEFB31F4F34}"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3333897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60EC4-194C-40E8-B93A-3BEFB31F4F34}"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429037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60EC4-194C-40E8-B93A-3BEFB31F4F34}"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755601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60EC4-194C-40E8-B93A-3BEFB31F4F34}"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1072058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5000"/>
            </a:lvl1p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60EC4-194C-40E8-B93A-3BEFB31F4F34}"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3623821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60EC4-194C-40E8-B93A-3BEFB31F4F34}" type="datetimeFigureOut">
              <a:rPr lang="en-US" smtClean="0"/>
              <a:t>1/20/2022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1663045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60EC4-194C-40E8-B93A-3BEFB31F4F34}" type="datetimeFigureOut">
              <a:rPr lang="en-US" smtClean="0"/>
              <a:t>1/20/2022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315784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60EC4-194C-40E8-B93A-3BEFB31F4F34}" type="datetimeFigureOut">
              <a:rPr lang="en-US" smtClean="0"/>
              <a:t>1/20/2022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690655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A60EC4-194C-40E8-B93A-3BEFB31F4F34}"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E9543-A700-45BA-832D-1C4BEB78C80D}" type="slidenum">
              <a:rPr lang="en-US" smtClean="0"/>
              <a:t>‹#›</a:t>
            </a:fld>
            <a:endParaRPr lang="en-US"/>
          </a:p>
        </p:txBody>
      </p:sp>
    </p:spTree>
    <p:extLst>
      <p:ext uri="{BB962C8B-B14F-4D97-AF65-F5344CB8AC3E}">
        <p14:creationId xmlns:p14="http://schemas.microsoft.com/office/powerpoint/2010/main" val="2482698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E9543-A700-45BA-832D-1C4BEB78C80D}" type="slidenum">
              <a:rPr lang="en-US" smtClean="0"/>
              <a:t>‹#›</a:t>
            </a:fld>
            <a:endParaRPr lang="en-US"/>
          </a:p>
        </p:txBody>
      </p:sp>
      <p:sp>
        <p:nvSpPr>
          <p:cNvPr id="5" name="Date Placeholder 4"/>
          <p:cNvSpPr>
            <a:spLocks noGrp="1"/>
          </p:cNvSpPr>
          <p:nvPr>
            <p:ph type="dt" sz="half" idx="10"/>
          </p:nvPr>
        </p:nvSpPr>
        <p:spPr/>
        <p:txBody>
          <a:bodyPr/>
          <a:lstStyle/>
          <a:p>
            <a:fld id="{27A60EC4-194C-40E8-B93A-3BEFB31F4F34}" type="datetimeFigureOut">
              <a:rPr lang="en-US" smtClean="0"/>
              <a:t>1/20/2022</a:t>
            </a:fld>
            <a:endParaRPr lang="en-US"/>
          </a:p>
        </p:txBody>
      </p:sp>
    </p:spTree>
    <p:extLst>
      <p:ext uri="{BB962C8B-B14F-4D97-AF65-F5344CB8AC3E}">
        <p14:creationId xmlns:p14="http://schemas.microsoft.com/office/powerpoint/2010/main" val="1254138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A60EC4-194C-40E8-B93A-3BEFB31F4F34}" type="datetimeFigureOut">
              <a:rPr lang="en-US" smtClean="0"/>
              <a:t>1/20/2022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7E9543-A700-45BA-832D-1C4BEB78C80D}" type="slidenum">
              <a:rPr lang="en-US" smtClean="0"/>
              <a:t>‹#›</a:t>
            </a:fld>
            <a:endParaRPr lang="en-US"/>
          </a:p>
        </p:txBody>
      </p:sp>
    </p:spTree>
    <p:extLst>
      <p:ext uri="{BB962C8B-B14F-4D97-AF65-F5344CB8AC3E}">
        <p14:creationId xmlns:p14="http://schemas.microsoft.com/office/powerpoint/2010/main" val="84418909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5000" b="1" kern="1200">
          <a:solidFill>
            <a:schemeClr val="accent2">
              <a:lumMod val="75000"/>
            </a:schemeClr>
          </a:solidFill>
          <a:latin typeface="Franklin Gothic Book" panose="020B05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panose="05000000000000000000" pitchFamily="2" charset="2"/>
        <a:buChar char="v"/>
        <a:defRPr sz="1800" kern="1200">
          <a:solidFill>
            <a:schemeClr val="tx1">
              <a:lumMod val="75000"/>
              <a:lumOff val="25000"/>
            </a:schemeClr>
          </a:solidFill>
          <a:latin typeface="Franklin Gothic Book" panose="020B0503020102020204" pitchFamily="34"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panose="05000000000000000000" pitchFamily="2" charset="2"/>
        <a:buChar char="v"/>
        <a:defRPr sz="1600" kern="1200">
          <a:solidFill>
            <a:schemeClr val="tx1">
              <a:lumMod val="75000"/>
              <a:lumOff val="25000"/>
            </a:schemeClr>
          </a:solidFill>
          <a:latin typeface="Franklin Gothic Book" panose="020B0503020102020204" pitchFamily="34"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panose="05000000000000000000" pitchFamily="2" charset="2"/>
        <a:buChar char="v"/>
        <a:defRPr sz="1400" kern="1200">
          <a:solidFill>
            <a:schemeClr val="tx1">
              <a:lumMod val="75000"/>
              <a:lumOff val="25000"/>
            </a:schemeClr>
          </a:solidFill>
          <a:latin typeface="Franklin Gothic Book" panose="020B0503020102020204" pitchFamily="34"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panose="05000000000000000000" pitchFamily="2" charset="2"/>
        <a:buChar char="v"/>
        <a:defRPr sz="1200" kern="1200">
          <a:solidFill>
            <a:schemeClr val="tx1">
              <a:lumMod val="75000"/>
              <a:lumOff val="25000"/>
            </a:schemeClr>
          </a:solidFill>
          <a:latin typeface="Franklin Gothic Book" panose="020B0503020102020204" pitchFamily="34"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panose="05000000000000000000" pitchFamily="2" charset="2"/>
        <a:buChar char="v"/>
        <a:defRPr sz="1200" kern="1200">
          <a:solidFill>
            <a:schemeClr val="tx1">
              <a:lumMod val="75000"/>
              <a:lumOff val="25000"/>
            </a:schemeClr>
          </a:solidFill>
          <a:latin typeface="Franklin Gothic Book" panose="020B050302010202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dupagecris.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forms.gle/NCAaxUfGCMpNhb847" TargetMode="External"/><Relationship Id="rId2" Type="http://schemas.openxmlformats.org/officeDocument/2006/relationships/hyperlink" Target="https://dupagehomeless.org/strategies/landlord-engage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mailto:kmannion@360youthservices.org" TargetMode="External"/><Relationship Id="rId7" Type="http://schemas.openxmlformats.org/officeDocument/2006/relationships/hyperlink" Target="mailto:tlatson@peoplesrc.org" TargetMode="External"/><Relationship Id="rId2" Type="http://schemas.openxmlformats.org/officeDocument/2006/relationships/hyperlink" Target="mailto:jturner@dupagepads.org" TargetMode="External"/><Relationship Id="rId1" Type="http://schemas.openxmlformats.org/officeDocument/2006/relationships/slideLayout" Target="../slideLayouts/slideLayout4.xml"/><Relationship Id="rId6" Type="http://schemas.openxmlformats.org/officeDocument/2006/relationships/hyperlink" Target="mailto:info@dupagehousing.org" TargetMode="External"/><Relationship Id="rId5" Type="http://schemas.openxmlformats.org/officeDocument/2006/relationships/hyperlink" Target="mailto:alafauce@cc-doj.org" TargetMode="External"/><Relationship Id="rId4" Type="http://schemas.openxmlformats.org/officeDocument/2006/relationships/hyperlink" Target="mailto:Joan.Fox@dupageco.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3371" y="5579252"/>
            <a:ext cx="1377400" cy="668244"/>
          </a:xfrm>
          <a:prstGeom prst="rect">
            <a:avLst/>
          </a:prstGeom>
        </p:spPr>
      </p:pic>
      <p:sp>
        <p:nvSpPr>
          <p:cNvPr id="16" name="Title 15"/>
          <p:cNvSpPr>
            <a:spLocks noGrp="1"/>
          </p:cNvSpPr>
          <p:nvPr>
            <p:ph type="ctrTitle"/>
          </p:nvPr>
        </p:nvSpPr>
        <p:spPr/>
        <p:txBody>
          <a:bodyPr/>
          <a:lstStyle/>
          <a:p>
            <a:pPr algn="ctr"/>
            <a:r>
              <a:rPr lang="en-US" sz="4800" dirty="0"/>
              <a:t>Understanding Housing Programs in DuPage County</a:t>
            </a:r>
          </a:p>
        </p:txBody>
      </p:sp>
      <p:sp>
        <p:nvSpPr>
          <p:cNvPr id="5" name="Subtitle 4"/>
          <p:cNvSpPr>
            <a:spLocks noGrp="1"/>
          </p:cNvSpPr>
          <p:nvPr>
            <p:ph type="subTitle" idx="1"/>
          </p:nvPr>
        </p:nvSpPr>
        <p:spPr>
          <a:xfrm>
            <a:off x="338328" y="4602719"/>
            <a:ext cx="9390888" cy="1096899"/>
          </a:xfrm>
        </p:spPr>
        <p:txBody>
          <a:bodyPr>
            <a:normAutofit/>
          </a:bodyPr>
          <a:lstStyle/>
          <a:p>
            <a:pPr algn="ctr"/>
            <a:r>
              <a:rPr lang="en-US" sz="2800" dirty="0"/>
              <a:t>Presented by Partners of the DuPage Continuum of Care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2402" y="451913"/>
            <a:ext cx="2800370" cy="1207055"/>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3365" y="5652215"/>
            <a:ext cx="1380568" cy="474915"/>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32328" y="5241095"/>
            <a:ext cx="1351889" cy="1220138"/>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33772" y="5266406"/>
            <a:ext cx="1220139" cy="1220139"/>
          </a:xfrm>
          <a:prstGeom prst="rect">
            <a:avLst/>
          </a:prstGeom>
        </p:spPr>
      </p:pic>
      <p:pic>
        <p:nvPicPr>
          <p:cNvPr id="6" name="Picture 5" descr="A close-up of a label&#10;&#10;Description automatically generated with low confidence">
            <a:extLst>
              <a:ext uri="{FF2B5EF4-FFF2-40B4-BE49-F238E27FC236}">
                <a16:creationId xmlns:a16="http://schemas.microsoft.com/office/drawing/2014/main" id="{48559F0B-29E5-4D5B-9DE1-D9897923562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38879" y="5485059"/>
            <a:ext cx="719905" cy="732211"/>
          </a:xfrm>
          <a:prstGeom prst="rect">
            <a:avLst/>
          </a:prstGeom>
        </p:spPr>
      </p:pic>
      <p:pic>
        <p:nvPicPr>
          <p:cNvPr id="8" name="Picture 7" descr="Logo, company name&#10;&#10;Description automatically generated">
            <a:extLst>
              <a:ext uri="{FF2B5EF4-FFF2-40B4-BE49-F238E27FC236}">
                <a16:creationId xmlns:a16="http://schemas.microsoft.com/office/drawing/2014/main" id="{AC42682F-E3E2-4E6B-B51F-4BA2CFB7C3B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762635" y="5420484"/>
            <a:ext cx="1363873" cy="948119"/>
          </a:xfrm>
          <a:prstGeom prst="rect">
            <a:avLst/>
          </a:prstGeom>
        </p:spPr>
      </p:pic>
    </p:spTree>
    <p:extLst>
      <p:ext uri="{BB962C8B-B14F-4D97-AF65-F5344CB8AC3E}">
        <p14:creationId xmlns:p14="http://schemas.microsoft.com/office/powerpoint/2010/main" val="391999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Choice Vouchers</a:t>
            </a:r>
          </a:p>
        </p:txBody>
      </p:sp>
      <p:sp>
        <p:nvSpPr>
          <p:cNvPr id="3" name="Content Placeholder 2"/>
          <p:cNvSpPr>
            <a:spLocks noGrp="1"/>
          </p:cNvSpPr>
          <p:nvPr>
            <p:ph idx="1"/>
          </p:nvPr>
        </p:nvSpPr>
        <p:spPr/>
        <p:txBody>
          <a:bodyPr>
            <a:noAutofit/>
          </a:bodyPr>
          <a:lstStyle/>
          <a:p>
            <a:r>
              <a:rPr lang="en-US" sz="1600" dirty="0"/>
              <a:t>Like every Public Housing Authority, </a:t>
            </a:r>
            <a:r>
              <a:rPr lang="en-US" sz="1600" b="1" dirty="0"/>
              <a:t>DuPage Housing Authority</a:t>
            </a:r>
            <a:r>
              <a:rPr lang="en-US" sz="1600" dirty="0"/>
              <a:t> (DHA) is a governmental or public body, created and authorized by state law to develop and operate housing and housing programs for low and moderate-income families. DHA signs an </a:t>
            </a:r>
            <a:r>
              <a:rPr lang="en-US" sz="1600" i="1" dirty="0"/>
              <a:t>Annual Contributions Contract</a:t>
            </a:r>
            <a:r>
              <a:rPr lang="en-US" sz="1600" dirty="0"/>
              <a:t> with the US Department of Housing and Urban Development (HUD) to administer the program requirements on </a:t>
            </a:r>
            <a:r>
              <a:rPr lang="en-US" sz="1600" i="1" dirty="0"/>
              <a:t>behalf</a:t>
            </a:r>
            <a:r>
              <a:rPr lang="en-US" sz="1600" dirty="0"/>
              <a:t> of HUD. DHA must ensure compliance with federal laws, regulations and Notices and must establish policy and procedures to clarify federal requirements and to ensure consistency in program operation. Generally, all the funds awarded to DHA come from HUD, but DHA is not a federal department or agency within the federal government structure, or a department within HUD, or the State of Illinois, or even a department or branch within DuPage County government. Other funding sources from state, county or local municipalities are for the administration of </a:t>
            </a:r>
            <a:r>
              <a:rPr lang="en-US" sz="1600" i="1" dirty="0"/>
              <a:t>their</a:t>
            </a:r>
            <a:r>
              <a:rPr lang="en-US" sz="1600" dirty="0"/>
              <a:t> local programs, for example the </a:t>
            </a:r>
            <a:r>
              <a:rPr lang="en-US" sz="1600" i="1" dirty="0"/>
              <a:t>Bridge Subsidy</a:t>
            </a:r>
            <a:r>
              <a:rPr lang="en-US" sz="1600" dirty="0"/>
              <a:t>, </a:t>
            </a:r>
            <a:r>
              <a:rPr lang="en-US" sz="1600" i="1" dirty="0"/>
              <a:t>Neighborhood Stabilization</a:t>
            </a:r>
            <a:r>
              <a:rPr lang="en-US" sz="1600" dirty="0"/>
              <a:t> or </a:t>
            </a:r>
            <a:r>
              <a:rPr lang="en-US" sz="1600" i="1" dirty="0"/>
              <a:t>Rental Housing Support</a:t>
            </a:r>
            <a:r>
              <a:rPr lang="en-US" sz="1600" dirty="0"/>
              <a:t> programs in Illinois.</a:t>
            </a:r>
          </a:p>
          <a:p>
            <a:r>
              <a:rPr lang="en-US" sz="1600" dirty="0"/>
              <a:t>Vouchers are funded annually in the Congressional budget and program participants recertify their program eligibility annually – which is based on passing a criminal background check at initial eligibility determination, citizenship (or eligible immigration status) and total household income.</a:t>
            </a:r>
          </a:p>
        </p:txBody>
      </p:sp>
    </p:spTree>
    <p:extLst>
      <p:ext uri="{BB962C8B-B14F-4D97-AF65-F5344CB8AC3E}">
        <p14:creationId xmlns:p14="http://schemas.microsoft.com/office/powerpoint/2010/main" val="3473720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Choice Vouchers</a:t>
            </a:r>
          </a:p>
        </p:txBody>
      </p:sp>
      <p:sp>
        <p:nvSpPr>
          <p:cNvPr id="3" name="Content Placeholder 2"/>
          <p:cNvSpPr>
            <a:spLocks noGrp="1"/>
          </p:cNvSpPr>
          <p:nvPr>
            <p:ph idx="1"/>
          </p:nvPr>
        </p:nvSpPr>
        <p:spPr/>
        <p:txBody>
          <a:bodyPr>
            <a:noAutofit/>
          </a:bodyPr>
          <a:lstStyle/>
          <a:p>
            <a:r>
              <a:rPr lang="en-US" sz="1600" dirty="0"/>
              <a:t>Program participants remain eligible as long as the portion of the rent they are responsible for paying does not equal 100% of the rent for 180 consecutive days.</a:t>
            </a:r>
          </a:p>
          <a:p>
            <a:r>
              <a:rPr lang="en-US" sz="1600" dirty="0"/>
              <a:t>As the lease is in the tenant’s name, all program participants must be eligible to legally sign their lease under Illinois law.</a:t>
            </a:r>
          </a:p>
          <a:p>
            <a:r>
              <a:rPr lang="en-US" sz="1600" dirty="0"/>
              <a:t>The tenant pays their rent portion directly to the landlord. DHA makes an ACH deposit directly to the landlord in the form of a rental subsidy payment that equals the balance of the monthly rent to the landlord minus the amount the tenant is responsible for paying.</a:t>
            </a:r>
          </a:p>
          <a:p>
            <a:r>
              <a:rPr lang="en-US" sz="1600" dirty="0"/>
              <a:t>All units must pass an inspection prior to being approved for the program. Once approved for the program (and except for any special inspections required by the program like for Quality Control), inspections of the unit will occur every 2 years as long as the unit remains in program compliance for decent, safe and sanitary conditions.</a:t>
            </a:r>
          </a:p>
        </p:txBody>
      </p:sp>
    </p:spTree>
    <p:extLst>
      <p:ext uri="{BB962C8B-B14F-4D97-AF65-F5344CB8AC3E}">
        <p14:creationId xmlns:p14="http://schemas.microsoft.com/office/powerpoint/2010/main" val="3086587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Choice Vouchers</a:t>
            </a:r>
          </a:p>
        </p:txBody>
      </p:sp>
      <p:sp>
        <p:nvSpPr>
          <p:cNvPr id="3" name="Content Placeholder 2"/>
          <p:cNvSpPr>
            <a:spLocks noGrp="1"/>
          </p:cNvSpPr>
          <p:nvPr>
            <p:ph idx="1"/>
          </p:nvPr>
        </p:nvSpPr>
        <p:spPr/>
        <p:txBody>
          <a:bodyPr>
            <a:noAutofit/>
          </a:bodyPr>
          <a:lstStyle/>
          <a:p>
            <a:r>
              <a:rPr lang="en-US" sz="1600" dirty="0"/>
              <a:t>Other than a grant program to help pay security deposits when program participants get their vouchers for the first time coming off the wait list, DHA </a:t>
            </a:r>
            <a:r>
              <a:rPr lang="en-US" sz="1600" b="1" dirty="0"/>
              <a:t>does not</a:t>
            </a:r>
            <a:r>
              <a:rPr lang="en-US" sz="1600" dirty="0"/>
              <a:t> provide any continuing services for program participants. The landlord/tenant relationship is wholly stipulated within the landlord’s lease with their tenant and DHA is not a party to that lease.</a:t>
            </a:r>
          </a:p>
          <a:p>
            <a:r>
              <a:rPr lang="en-US" sz="1600" dirty="0"/>
              <a:t>The biggest advantage to renting to a voucher holder – other than the fact you are helping families get access to a quality of life they may not otherwise have – is depending where your unit is, and if the unit passed the biennial inspection and your tenant was occupying that unit on January 1 of the tax year, you can be eligible to deduct up to 19% off the equalized accessed value (EAV) of that property from your taxes for up to ten (10) years!</a:t>
            </a:r>
          </a:p>
          <a:p>
            <a:endParaRPr lang="en-US" sz="1600" dirty="0"/>
          </a:p>
        </p:txBody>
      </p:sp>
    </p:spTree>
    <p:extLst>
      <p:ext uri="{BB962C8B-B14F-4D97-AF65-F5344CB8AC3E}">
        <p14:creationId xmlns:p14="http://schemas.microsoft.com/office/powerpoint/2010/main" val="3895993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815EA-E614-45A8-8BE6-BD11A94FD3EF}"/>
              </a:ext>
            </a:extLst>
          </p:cNvPr>
          <p:cNvSpPr>
            <a:spLocks noGrp="1"/>
          </p:cNvSpPr>
          <p:nvPr>
            <p:ph type="title"/>
          </p:nvPr>
        </p:nvSpPr>
        <p:spPr>
          <a:noFill/>
        </p:spPr>
        <p:txBody>
          <a:bodyPr/>
          <a:lstStyle/>
          <a:p>
            <a:r>
              <a:rPr lang="en-US" sz="4400" dirty="0"/>
              <a:t>Homelessness Prevention</a:t>
            </a:r>
            <a:br>
              <a:rPr lang="en-US" sz="4400" dirty="0"/>
            </a:br>
            <a:r>
              <a:rPr lang="en-US" sz="4400" dirty="0"/>
              <a:t>Goal: Housing Stability</a:t>
            </a:r>
            <a:br>
              <a:rPr lang="en-US" sz="4000" dirty="0"/>
            </a:br>
            <a:br>
              <a:rPr lang="en-US" sz="4000" dirty="0"/>
            </a:br>
            <a:endParaRPr lang="en-US" sz="4000" dirty="0"/>
          </a:p>
        </p:txBody>
      </p:sp>
      <p:sp>
        <p:nvSpPr>
          <p:cNvPr id="3" name="Content Placeholder 2">
            <a:extLst>
              <a:ext uri="{FF2B5EF4-FFF2-40B4-BE49-F238E27FC236}">
                <a16:creationId xmlns:a16="http://schemas.microsoft.com/office/drawing/2014/main" id="{37B0281F-7679-44B9-A323-904BF1E3624F}"/>
              </a:ext>
            </a:extLst>
          </p:cNvPr>
          <p:cNvSpPr>
            <a:spLocks noGrp="1"/>
          </p:cNvSpPr>
          <p:nvPr>
            <p:ph idx="1"/>
          </p:nvPr>
        </p:nvSpPr>
        <p:spPr>
          <a:xfrm>
            <a:off x="677334" y="2189408"/>
            <a:ext cx="8596668" cy="3851954"/>
          </a:xfrm>
        </p:spPr>
        <p:txBody>
          <a:bodyPr/>
          <a:lstStyle/>
          <a:p>
            <a:pPr marL="0" indent="0" algn="ctr">
              <a:buNone/>
            </a:pPr>
            <a:r>
              <a:rPr lang="en-US" sz="2400" dirty="0"/>
              <a:t>In DuPage, a network of homelessness prevention providers assists to stabilize housing for DuPage residents:</a:t>
            </a:r>
          </a:p>
          <a:p>
            <a:pPr marL="0" indent="0">
              <a:buNone/>
            </a:pPr>
            <a:endParaRPr lang="en-US" dirty="0"/>
          </a:p>
        </p:txBody>
      </p:sp>
      <p:pic>
        <p:nvPicPr>
          <p:cNvPr id="5" name="Picture 4" descr="Logo, company name&#10;&#10;Description automatically generated">
            <a:extLst>
              <a:ext uri="{FF2B5EF4-FFF2-40B4-BE49-F238E27FC236}">
                <a16:creationId xmlns:a16="http://schemas.microsoft.com/office/drawing/2014/main" id="{4E7C4D08-A7CF-4557-A640-2EDBAB1C20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080" y="3153338"/>
            <a:ext cx="8306872" cy="2790668"/>
          </a:xfrm>
          <a:prstGeom prst="rect">
            <a:avLst/>
          </a:prstGeom>
        </p:spPr>
      </p:pic>
    </p:spTree>
    <p:extLst>
      <p:ext uri="{BB962C8B-B14F-4D97-AF65-F5344CB8AC3E}">
        <p14:creationId xmlns:p14="http://schemas.microsoft.com/office/powerpoint/2010/main" val="1103932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9643A-C2FB-4A28-8ADD-D7E9A69BE382}"/>
              </a:ext>
            </a:extLst>
          </p:cNvPr>
          <p:cNvSpPr>
            <a:spLocks noGrp="1"/>
          </p:cNvSpPr>
          <p:nvPr>
            <p:ph type="title"/>
          </p:nvPr>
        </p:nvSpPr>
        <p:spPr/>
        <p:txBody>
          <a:bodyPr/>
          <a:lstStyle/>
          <a:p>
            <a:r>
              <a:rPr lang="en-US" sz="4400" dirty="0"/>
              <a:t>Homelessness Prevention</a:t>
            </a:r>
            <a:br>
              <a:rPr lang="en-US" sz="4400" dirty="0"/>
            </a:br>
            <a:r>
              <a:rPr lang="en-US" sz="4400" dirty="0"/>
              <a:t>Goal: Housing Stability</a:t>
            </a:r>
          </a:p>
        </p:txBody>
      </p:sp>
      <p:sp>
        <p:nvSpPr>
          <p:cNvPr id="3" name="Content Placeholder 2">
            <a:extLst>
              <a:ext uri="{FF2B5EF4-FFF2-40B4-BE49-F238E27FC236}">
                <a16:creationId xmlns:a16="http://schemas.microsoft.com/office/drawing/2014/main" id="{42CC1F68-B3AD-4DC7-94AD-CBDBA4F04EDB}"/>
              </a:ext>
            </a:extLst>
          </p:cNvPr>
          <p:cNvSpPr>
            <a:spLocks noGrp="1"/>
          </p:cNvSpPr>
          <p:nvPr>
            <p:ph idx="1"/>
          </p:nvPr>
        </p:nvSpPr>
        <p:spPr/>
        <p:txBody>
          <a:bodyPr>
            <a:normAutofit fontScale="92500" lnSpcReduction="10000"/>
          </a:bodyPr>
          <a:lstStyle/>
          <a:p>
            <a:r>
              <a:rPr lang="en-US" sz="3200" dirty="0"/>
              <a:t>Connect with the HPP agency serving your community </a:t>
            </a:r>
          </a:p>
          <a:p>
            <a:r>
              <a:rPr lang="en-US" sz="3200" dirty="0"/>
              <a:t>HPP agencies provide homelessness prevention funds to resolve immediate need </a:t>
            </a:r>
          </a:p>
          <a:p>
            <a:pPr marL="0" indent="0">
              <a:buNone/>
            </a:pPr>
            <a:r>
              <a:rPr lang="en-US" sz="3200" dirty="0"/>
              <a:t>AND</a:t>
            </a:r>
          </a:p>
          <a:p>
            <a:r>
              <a:rPr lang="en-US" sz="3200" dirty="0"/>
              <a:t>a wealth of other helpful services to aid households to maintain housing and achieve their goals. </a:t>
            </a:r>
          </a:p>
          <a:p>
            <a:endParaRPr lang="en-US" dirty="0"/>
          </a:p>
        </p:txBody>
      </p:sp>
    </p:spTree>
    <p:extLst>
      <p:ext uri="{BB962C8B-B14F-4D97-AF65-F5344CB8AC3E}">
        <p14:creationId xmlns:p14="http://schemas.microsoft.com/office/powerpoint/2010/main" val="3258368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7F789-7478-4724-A460-2CC509146FBD}"/>
              </a:ext>
            </a:extLst>
          </p:cNvPr>
          <p:cNvSpPr>
            <a:spLocks noGrp="1"/>
          </p:cNvSpPr>
          <p:nvPr>
            <p:ph type="title"/>
          </p:nvPr>
        </p:nvSpPr>
        <p:spPr/>
        <p:txBody>
          <a:bodyPr/>
          <a:lstStyle/>
          <a:p>
            <a:r>
              <a:rPr lang="en-US" sz="4400" dirty="0"/>
              <a:t>Homelessness Prevention</a:t>
            </a:r>
            <a:br>
              <a:rPr lang="en-US" sz="4400" dirty="0"/>
            </a:br>
            <a:r>
              <a:rPr lang="en-US" sz="4400" dirty="0"/>
              <a:t>Goal: Housing Stability</a:t>
            </a:r>
          </a:p>
        </p:txBody>
      </p:sp>
      <p:sp>
        <p:nvSpPr>
          <p:cNvPr id="3" name="Content Placeholder 2">
            <a:extLst>
              <a:ext uri="{FF2B5EF4-FFF2-40B4-BE49-F238E27FC236}">
                <a16:creationId xmlns:a16="http://schemas.microsoft.com/office/drawing/2014/main" id="{7EA6EA99-3C29-4ED3-BD8D-3980C079C7B2}"/>
              </a:ext>
            </a:extLst>
          </p:cNvPr>
          <p:cNvSpPr>
            <a:spLocks noGrp="1"/>
          </p:cNvSpPr>
          <p:nvPr>
            <p:ph idx="1"/>
          </p:nvPr>
        </p:nvSpPr>
        <p:spPr/>
        <p:txBody>
          <a:bodyPr>
            <a:normAutofit/>
          </a:bodyPr>
          <a:lstStyle/>
          <a:p>
            <a:pPr marL="0" indent="0">
              <a:buNone/>
            </a:pPr>
            <a:r>
              <a:rPr lang="en-US" sz="2800" dirty="0"/>
              <a:t>Homeless prevention and re-housing services are designed to: </a:t>
            </a:r>
          </a:p>
          <a:p>
            <a:r>
              <a:rPr lang="en-US" sz="2800" dirty="0"/>
              <a:t>Stabilize individuals &amp; families in their existing homes</a:t>
            </a:r>
          </a:p>
          <a:p>
            <a:r>
              <a:rPr lang="en-US" sz="2800" dirty="0"/>
              <a:t>Shorten the amount of time individuals and families stay in shelters, and </a:t>
            </a:r>
          </a:p>
          <a:p>
            <a:r>
              <a:rPr lang="en-US" sz="2800" dirty="0"/>
              <a:t>Assist individuals and families with securing affordable housing </a:t>
            </a:r>
          </a:p>
          <a:p>
            <a:endParaRPr lang="en-US" dirty="0"/>
          </a:p>
        </p:txBody>
      </p:sp>
    </p:spTree>
    <p:extLst>
      <p:ext uri="{BB962C8B-B14F-4D97-AF65-F5344CB8AC3E}">
        <p14:creationId xmlns:p14="http://schemas.microsoft.com/office/powerpoint/2010/main" val="3859603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3781C-E045-45CF-8823-FF59E65FBA7D}"/>
              </a:ext>
            </a:extLst>
          </p:cNvPr>
          <p:cNvSpPr>
            <a:spLocks noGrp="1"/>
          </p:cNvSpPr>
          <p:nvPr>
            <p:ph type="title"/>
          </p:nvPr>
        </p:nvSpPr>
        <p:spPr/>
        <p:txBody>
          <a:bodyPr/>
          <a:lstStyle/>
          <a:p>
            <a:r>
              <a:rPr lang="en-US" sz="4400" dirty="0"/>
              <a:t>Homelessness Prevention</a:t>
            </a:r>
            <a:br>
              <a:rPr lang="en-US" sz="4400" dirty="0"/>
            </a:br>
            <a:r>
              <a:rPr lang="en-US" sz="4400" dirty="0"/>
              <a:t>Goal: Housing Stability</a:t>
            </a:r>
          </a:p>
        </p:txBody>
      </p:sp>
      <p:sp>
        <p:nvSpPr>
          <p:cNvPr id="3" name="Content Placeholder 2">
            <a:extLst>
              <a:ext uri="{FF2B5EF4-FFF2-40B4-BE49-F238E27FC236}">
                <a16:creationId xmlns:a16="http://schemas.microsoft.com/office/drawing/2014/main" id="{FA1D9EBF-A411-49B2-A556-69BA81362266}"/>
              </a:ext>
            </a:extLst>
          </p:cNvPr>
          <p:cNvSpPr>
            <a:spLocks noGrp="1"/>
          </p:cNvSpPr>
          <p:nvPr>
            <p:ph idx="1"/>
          </p:nvPr>
        </p:nvSpPr>
        <p:spPr/>
        <p:txBody>
          <a:bodyPr/>
          <a:lstStyle/>
          <a:p>
            <a:r>
              <a:rPr lang="en-US" sz="3200" dirty="0"/>
              <a:t>In 2020, the HPP Network served 1,392 households (3,570 persons) from government grant funds, charitable, and local funds </a:t>
            </a:r>
          </a:p>
          <a:p>
            <a:r>
              <a:rPr lang="en-US" sz="3200" dirty="0"/>
              <a:t>Average assistance per household was $1,337</a:t>
            </a:r>
          </a:p>
          <a:p>
            <a:r>
              <a:rPr lang="en-US" sz="3200" dirty="0"/>
              <a:t>93% of these households remained housed three months or more after assistance was provided</a:t>
            </a:r>
          </a:p>
          <a:p>
            <a:endParaRPr lang="en-US" dirty="0"/>
          </a:p>
        </p:txBody>
      </p:sp>
    </p:spTree>
    <p:extLst>
      <p:ext uri="{BB962C8B-B14F-4D97-AF65-F5344CB8AC3E}">
        <p14:creationId xmlns:p14="http://schemas.microsoft.com/office/powerpoint/2010/main" val="2883147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D4D4-B02A-40DC-A316-44997DADC6EA}"/>
              </a:ext>
            </a:extLst>
          </p:cNvPr>
          <p:cNvSpPr>
            <a:spLocks noGrp="1"/>
          </p:cNvSpPr>
          <p:nvPr>
            <p:ph type="title"/>
          </p:nvPr>
        </p:nvSpPr>
        <p:spPr>
          <a:xfrm>
            <a:off x="677334" y="416416"/>
            <a:ext cx="8596668" cy="1320800"/>
          </a:xfrm>
        </p:spPr>
        <p:txBody>
          <a:bodyPr/>
          <a:lstStyle/>
          <a:p>
            <a:r>
              <a:rPr lang="en-US" sz="4400" dirty="0"/>
              <a:t>Connect Your Tenant  to Resources</a:t>
            </a:r>
            <a:br>
              <a:rPr lang="en-US" dirty="0"/>
            </a:br>
            <a:endParaRPr lang="en-US" dirty="0"/>
          </a:p>
        </p:txBody>
      </p:sp>
      <p:sp>
        <p:nvSpPr>
          <p:cNvPr id="3" name="Content Placeholder 2">
            <a:extLst>
              <a:ext uri="{FF2B5EF4-FFF2-40B4-BE49-F238E27FC236}">
                <a16:creationId xmlns:a16="http://schemas.microsoft.com/office/drawing/2014/main" id="{19B7A840-2BC5-4159-A83E-11BD8F6D263E}"/>
              </a:ext>
            </a:extLst>
          </p:cNvPr>
          <p:cNvSpPr>
            <a:spLocks noGrp="1"/>
          </p:cNvSpPr>
          <p:nvPr>
            <p:ph idx="1"/>
          </p:nvPr>
        </p:nvSpPr>
        <p:spPr/>
        <p:txBody>
          <a:bodyPr/>
          <a:lstStyle/>
          <a:p>
            <a:pPr marL="0" indent="0" algn="ctr">
              <a:buNone/>
            </a:pPr>
            <a:r>
              <a:rPr lang="en-US" sz="2800" dirty="0"/>
              <a:t>DuPage Community Resource Information System</a:t>
            </a:r>
          </a:p>
          <a:p>
            <a:pPr marL="0" indent="0" algn="ctr">
              <a:buNone/>
            </a:pPr>
            <a:r>
              <a:rPr lang="en-US" sz="2800" b="1" dirty="0"/>
              <a:t>DuPage CRIS  </a:t>
            </a:r>
          </a:p>
          <a:p>
            <a:pPr marL="0" indent="0" algn="ctr">
              <a:buNone/>
            </a:pPr>
            <a:r>
              <a:rPr lang="en-US" sz="2800" dirty="0">
                <a:solidFill>
                  <a:schemeClr val="accent2"/>
                </a:solidFill>
              </a:rPr>
              <a:t> </a:t>
            </a:r>
            <a:r>
              <a:rPr lang="en-US" sz="2800" dirty="0">
                <a:solidFill>
                  <a:srgbClr val="00B0F0"/>
                </a:solidFill>
                <a:hlinkClick r:id="rId2" action="ppaction://hlinkfile">
                  <a:extLst>
                    <a:ext uri="{A12FA001-AC4F-418D-AE19-62706E023703}">
                      <ahyp:hlinkClr xmlns:ahyp="http://schemas.microsoft.com/office/drawing/2018/hyperlinkcolor" val="tx"/>
                    </a:ext>
                  </a:extLst>
                </a:hlinkClick>
              </a:rPr>
              <a:t>dupagecris.org </a:t>
            </a:r>
            <a:endParaRPr lang="en-US" sz="2800" dirty="0">
              <a:solidFill>
                <a:srgbClr val="00B0F0"/>
              </a:solidFill>
            </a:endParaRPr>
          </a:p>
          <a:p>
            <a:pPr marL="0" indent="0" algn="ctr">
              <a:buNone/>
            </a:pPr>
            <a:r>
              <a:rPr lang="en-US" sz="2800" dirty="0"/>
              <a:t> Call : (630) 407-6500 or (800) 942-9412</a:t>
            </a:r>
          </a:p>
          <a:p>
            <a:pPr marL="0" indent="0" algn="ctr">
              <a:buNone/>
            </a:pPr>
            <a:endParaRPr lang="en-US" sz="2800" dirty="0"/>
          </a:p>
          <a:p>
            <a:pPr marL="0" indent="0" algn="ctr">
              <a:buNone/>
            </a:pPr>
            <a:r>
              <a:rPr lang="en-US" sz="2800" dirty="0"/>
              <a:t>Your tenant will be screened and connected with the agency that can best help! </a:t>
            </a:r>
          </a:p>
          <a:p>
            <a:pPr marL="0" indent="0">
              <a:buNone/>
            </a:pPr>
            <a:endParaRPr lang="en-US" dirty="0"/>
          </a:p>
        </p:txBody>
      </p:sp>
    </p:spTree>
    <p:extLst>
      <p:ext uri="{BB962C8B-B14F-4D97-AF65-F5344CB8AC3E}">
        <p14:creationId xmlns:p14="http://schemas.microsoft.com/office/powerpoint/2010/main" val="1131422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52563-CC90-426E-9A3B-93FE66F0D7C4}"/>
              </a:ext>
            </a:extLst>
          </p:cNvPr>
          <p:cNvSpPr>
            <a:spLocks noGrp="1"/>
          </p:cNvSpPr>
          <p:nvPr>
            <p:ph type="title"/>
          </p:nvPr>
        </p:nvSpPr>
        <p:spPr/>
        <p:txBody>
          <a:bodyPr/>
          <a:lstStyle/>
          <a:p>
            <a:r>
              <a:rPr lang="en-US" dirty="0"/>
              <a:t>Questions?</a:t>
            </a:r>
          </a:p>
        </p:txBody>
      </p:sp>
      <p:pic>
        <p:nvPicPr>
          <p:cNvPr id="1026" name="Picture 2" descr="How to Make Compelling Q&amp;amp;A Videos to Build Trust in Your Brand">
            <a:extLst>
              <a:ext uri="{FF2B5EF4-FFF2-40B4-BE49-F238E27FC236}">
                <a16:creationId xmlns:a16="http://schemas.microsoft.com/office/drawing/2014/main" id="{56A9FC37-3A68-4D69-A1E0-D102335F395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36266" y="2160588"/>
            <a:ext cx="7374730"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41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Closing</a:t>
            </a:r>
            <a:br>
              <a:rPr lang="en-US" sz="4000" dirty="0"/>
            </a:br>
            <a:endParaRPr lang="en-US" sz="4000" dirty="0"/>
          </a:p>
        </p:txBody>
      </p:sp>
      <p:sp>
        <p:nvSpPr>
          <p:cNvPr id="3" name="Content Placeholder 2"/>
          <p:cNvSpPr>
            <a:spLocks noGrp="1"/>
          </p:cNvSpPr>
          <p:nvPr>
            <p:ph idx="1"/>
          </p:nvPr>
        </p:nvSpPr>
        <p:spPr/>
        <p:txBody>
          <a:bodyPr>
            <a:normAutofit lnSpcReduction="10000"/>
          </a:bodyPr>
          <a:lstStyle/>
          <a:p>
            <a:r>
              <a:rPr lang="en-US" sz="2400" dirty="0"/>
              <a:t>Additional information and survey will be sent out to attendees</a:t>
            </a:r>
          </a:p>
          <a:p>
            <a:r>
              <a:rPr lang="en-US" sz="2400" dirty="0"/>
              <a:t>This recording will be posted on the Continuum of Care website at:</a:t>
            </a:r>
          </a:p>
          <a:p>
            <a:pPr marL="0" indent="0">
              <a:buNone/>
            </a:pPr>
            <a:r>
              <a:rPr lang="en-US" sz="2400" dirty="0">
                <a:solidFill>
                  <a:srgbClr val="00B0F0"/>
                </a:solidFill>
                <a:hlinkClick r:id="rId2">
                  <a:extLst>
                    <a:ext uri="{A12FA001-AC4F-418D-AE19-62706E023703}">
                      <ahyp:hlinkClr xmlns:ahyp="http://schemas.microsoft.com/office/drawing/2018/hyperlinkcolor" val="tx"/>
                    </a:ext>
                  </a:extLst>
                </a:hlinkClick>
              </a:rPr>
              <a:t>https://dupagehomeless.org/strategies/landlord-engagement/</a:t>
            </a:r>
            <a:endParaRPr lang="en-US" sz="2400" dirty="0">
              <a:solidFill>
                <a:srgbClr val="00B0F0"/>
              </a:solidFill>
            </a:endParaRPr>
          </a:p>
          <a:p>
            <a:pPr marL="0" indent="0">
              <a:buNone/>
            </a:pPr>
            <a:r>
              <a:rPr lang="en-US" sz="2400" dirty="0">
                <a:solidFill>
                  <a:schemeClr val="tx1"/>
                </a:solidFill>
              </a:rPr>
              <a:t>If you’re interested in providing information about properties you have available for prospective tenants, please click on the link below or in the chat box.</a:t>
            </a:r>
          </a:p>
          <a:p>
            <a:pPr marL="0" indent="0">
              <a:buNone/>
            </a:pPr>
            <a:r>
              <a:rPr lang="en-US" sz="2400" dirty="0">
                <a:solidFill>
                  <a:srgbClr val="00B0F0"/>
                </a:solidFill>
                <a:hlinkClick r:id="rId3">
                  <a:extLst>
                    <a:ext uri="{A12FA001-AC4F-418D-AE19-62706E023703}">
                      <ahyp:hlinkClr xmlns:ahyp="http://schemas.microsoft.com/office/drawing/2018/hyperlinkcolor" val="tx"/>
                    </a:ext>
                  </a:extLst>
                </a:hlinkClick>
              </a:rPr>
              <a:t>https://forms.gle/NCAaxUfGCMpNhb847</a:t>
            </a:r>
            <a:endParaRPr lang="en-US" sz="2400" dirty="0">
              <a:solidFill>
                <a:srgbClr val="00B0F0"/>
              </a:solidFill>
            </a:endParaRPr>
          </a:p>
          <a:p>
            <a:pPr marL="0" indent="0">
              <a:buNone/>
            </a:pPr>
            <a:r>
              <a:rPr lang="en-US" sz="2400" dirty="0">
                <a:solidFill>
                  <a:schemeClr val="tx1"/>
                </a:solidFill>
              </a:rPr>
              <a:t> </a:t>
            </a:r>
          </a:p>
          <a:p>
            <a:pPr marL="0" indent="0">
              <a:buNone/>
            </a:pPr>
            <a:endParaRPr lang="en-US" dirty="0">
              <a:solidFill>
                <a:srgbClr val="00B0F0"/>
              </a:solidFill>
            </a:endParaRPr>
          </a:p>
          <a:p>
            <a:pPr marL="0" indent="0">
              <a:buNone/>
            </a:pPr>
            <a:endParaRPr lang="en-US" dirty="0"/>
          </a:p>
        </p:txBody>
      </p:sp>
    </p:spTree>
    <p:extLst>
      <p:ext uri="{BB962C8B-B14F-4D97-AF65-F5344CB8AC3E}">
        <p14:creationId xmlns:p14="http://schemas.microsoft.com/office/powerpoint/2010/main" val="1880535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3EBE8-C2C8-4329-88E1-3153C32C1585}"/>
              </a:ext>
            </a:extLst>
          </p:cNvPr>
          <p:cNvSpPr>
            <a:spLocks noGrp="1"/>
          </p:cNvSpPr>
          <p:nvPr>
            <p:ph type="title"/>
          </p:nvPr>
        </p:nvSpPr>
        <p:spPr/>
        <p:txBody>
          <a:bodyPr/>
          <a:lstStyle/>
          <a:p>
            <a:r>
              <a:rPr lang="en-US" dirty="0"/>
              <a:t>A Few Announcements:</a:t>
            </a:r>
          </a:p>
        </p:txBody>
      </p:sp>
      <p:sp>
        <p:nvSpPr>
          <p:cNvPr id="3" name="Content Placeholder 2">
            <a:extLst>
              <a:ext uri="{FF2B5EF4-FFF2-40B4-BE49-F238E27FC236}">
                <a16:creationId xmlns:a16="http://schemas.microsoft.com/office/drawing/2014/main" id="{7250AE6C-26D4-4589-9C1B-40094F0175FB}"/>
              </a:ext>
            </a:extLst>
          </p:cNvPr>
          <p:cNvSpPr>
            <a:spLocks noGrp="1"/>
          </p:cNvSpPr>
          <p:nvPr>
            <p:ph idx="1"/>
          </p:nvPr>
        </p:nvSpPr>
        <p:spPr>
          <a:xfrm>
            <a:off x="677334" y="1930400"/>
            <a:ext cx="8596668" cy="3880773"/>
          </a:xfrm>
        </p:spPr>
        <p:txBody>
          <a:bodyPr>
            <a:normAutofit fontScale="92500"/>
          </a:bodyPr>
          <a:lstStyle/>
          <a:p>
            <a:r>
              <a:rPr lang="en-US" sz="2800" dirty="0"/>
              <a:t>Please mute yourself before we begin</a:t>
            </a:r>
          </a:p>
          <a:p>
            <a:r>
              <a:rPr lang="en-US" sz="2800" dirty="0"/>
              <a:t>This workshop will be recorded, and additional materials made available to everyone following the workshop </a:t>
            </a:r>
          </a:p>
          <a:p>
            <a:r>
              <a:rPr lang="en-US" sz="2800" dirty="0"/>
              <a:t>Please post questions in the chat box</a:t>
            </a:r>
          </a:p>
          <a:p>
            <a:r>
              <a:rPr lang="en-US" sz="2800" dirty="0"/>
              <a:t>A Q&amp;A session will take place immediately following the presentations</a:t>
            </a:r>
          </a:p>
          <a:p>
            <a:r>
              <a:rPr lang="en-US" sz="2800" dirty="0"/>
              <a:t>A brief survey will be presented following the close of the workshop – your participation </a:t>
            </a:r>
            <a:r>
              <a:rPr lang="en-US" sz="2800"/>
              <a:t>is appreciated!</a:t>
            </a:r>
            <a:endParaRPr lang="en-US" sz="2800" dirty="0"/>
          </a:p>
          <a:p>
            <a:endParaRPr lang="en-US" dirty="0"/>
          </a:p>
        </p:txBody>
      </p:sp>
    </p:spTree>
    <p:extLst>
      <p:ext uri="{BB962C8B-B14F-4D97-AF65-F5344CB8AC3E}">
        <p14:creationId xmlns:p14="http://schemas.microsoft.com/office/powerpoint/2010/main" val="742941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50050"/>
            <a:ext cx="8596668" cy="1320800"/>
          </a:xfrm>
        </p:spPr>
        <p:txBody>
          <a:bodyPr>
            <a:normAutofit/>
          </a:bodyPr>
          <a:lstStyle/>
          <a:p>
            <a:r>
              <a:rPr lang="en-US" altLang="en-US" sz="4400" b="1" dirty="0">
                <a:sym typeface="TradeGothic BoldCondTwenty" charset="0"/>
              </a:rPr>
              <a:t>Connect With Us</a:t>
            </a:r>
            <a:endParaRPr lang="en-US" sz="4400" dirty="0"/>
          </a:p>
        </p:txBody>
      </p:sp>
      <p:sp>
        <p:nvSpPr>
          <p:cNvPr id="3" name="Content Placeholder 2"/>
          <p:cNvSpPr>
            <a:spLocks noGrp="1"/>
          </p:cNvSpPr>
          <p:nvPr>
            <p:ph sz="half" idx="1"/>
          </p:nvPr>
        </p:nvSpPr>
        <p:spPr>
          <a:xfrm>
            <a:off x="677334" y="2160589"/>
            <a:ext cx="4184034" cy="3795890"/>
          </a:xfrm>
        </p:spPr>
        <p:txBody>
          <a:bodyPr>
            <a:normAutofit fontScale="70000" lnSpcReduction="20000"/>
          </a:bodyPr>
          <a:lstStyle/>
          <a:p>
            <a:r>
              <a:rPr lang="en-US" sz="2600" dirty="0"/>
              <a:t>Jenaleigh Turner, </a:t>
            </a:r>
            <a:r>
              <a:rPr lang="en-US" sz="2600" i="1" dirty="0"/>
              <a:t>DuPagePads</a:t>
            </a:r>
          </a:p>
          <a:p>
            <a:pPr lvl="1"/>
            <a:r>
              <a:rPr lang="en-US" sz="2600" dirty="0">
                <a:solidFill>
                  <a:schemeClr val="accent2"/>
                </a:solidFill>
                <a:hlinkClick r:id="rId2">
                  <a:extLst>
                    <a:ext uri="{A12FA001-AC4F-418D-AE19-62706E023703}">
                      <ahyp:hlinkClr xmlns:ahyp="http://schemas.microsoft.com/office/drawing/2018/hyperlinkcolor" val="tx"/>
                    </a:ext>
                  </a:extLst>
                </a:hlinkClick>
              </a:rPr>
              <a:t>jturner@dupagepads.org</a:t>
            </a:r>
            <a:r>
              <a:rPr lang="en-US" sz="2600" dirty="0">
                <a:solidFill>
                  <a:schemeClr val="accent2"/>
                </a:solidFill>
              </a:rPr>
              <a:t> </a:t>
            </a:r>
          </a:p>
          <a:p>
            <a:pPr lvl="1"/>
            <a:r>
              <a:rPr lang="en-US" sz="2600" dirty="0"/>
              <a:t>(630) 682-3846</a:t>
            </a:r>
          </a:p>
          <a:p>
            <a:r>
              <a:rPr lang="en-US" sz="2600" dirty="0"/>
              <a:t>Kelly Mannion, </a:t>
            </a:r>
            <a:r>
              <a:rPr lang="en-US" sz="2600" i="1" dirty="0"/>
              <a:t>360 Youth Services</a:t>
            </a:r>
          </a:p>
          <a:p>
            <a:pPr lvl="1"/>
            <a:r>
              <a:rPr lang="en-US" sz="2600" dirty="0">
                <a:solidFill>
                  <a:schemeClr val="accent2"/>
                </a:solidFill>
                <a:hlinkClick r:id="rId3">
                  <a:extLst>
                    <a:ext uri="{A12FA001-AC4F-418D-AE19-62706E023703}">
                      <ahyp:hlinkClr xmlns:ahyp="http://schemas.microsoft.com/office/drawing/2018/hyperlinkcolor" val="tx"/>
                    </a:ext>
                  </a:extLst>
                </a:hlinkClick>
              </a:rPr>
              <a:t>kmannion@360youthservices.org</a:t>
            </a:r>
            <a:endParaRPr lang="en-US" sz="2600" dirty="0">
              <a:solidFill>
                <a:schemeClr val="accent2"/>
              </a:solidFill>
            </a:endParaRPr>
          </a:p>
          <a:p>
            <a:pPr lvl="1"/>
            <a:r>
              <a:rPr lang="en-US" sz="2600" dirty="0"/>
              <a:t>(630) 961-2992</a:t>
            </a:r>
          </a:p>
          <a:p>
            <a:r>
              <a:rPr lang="en-US" sz="2600" dirty="0"/>
              <a:t>Joan Fox, </a:t>
            </a:r>
            <a:r>
              <a:rPr lang="en-US" sz="2600" i="1" dirty="0"/>
              <a:t>DuPage County Community Services</a:t>
            </a:r>
          </a:p>
          <a:p>
            <a:pPr lvl="1"/>
            <a:r>
              <a:rPr lang="en-US" sz="2600" dirty="0">
                <a:solidFill>
                  <a:schemeClr val="accent2"/>
                </a:solidFill>
                <a:hlinkClick r:id="rId4">
                  <a:extLst>
                    <a:ext uri="{A12FA001-AC4F-418D-AE19-62706E023703}">
                      <ahyp:hlinkClr xmlns:ahyp="http://schemas.microsoft.com/office/drawing/2018/hyperlinkcolor" val="tx"/>
                    </a:ext>
                  </a:extLst>
                </a:hlinkClick>
              </a:rPr>
              <a:t>Joan.Fox@dupageco.org</a:t>
            </a:r>
            <a:r>
              <a:rPr lang="en-US" sz="2600" dirty="0">
                <a:solidFill>
                  <a:schemeClr val="accent2"/>
                </a:solidFill>
              </a:rPr>
              <a:t>  </a:t>
            </a:r>
          </a:p>
          <a:p>
            <a:pPr lvl="1"/>
            <a:r>
              <a:rPr lang="en-US" sz="2600" dirty="0"/>
              <a:t>(630) 407-6500</a:t>
            </a:r>
          </a:p>
          <a:p>
            <a:pPr marL="57150" indent="0">
              <a:buNone/>
            </a:pPr>
            <a:endParaRPr lang="en-US" sz="2800" dirty="0"/>
          </a:p>
          <a:p>
            <a:pPr marL="0" indent="0" algn="ctr">
              <a:buNone/>
            </a:pPr>
            <a:endParaRPr lang="en-US" sz="2000" u="sng" dirty="0">
              <a:latin typeface="Trade Gothic LT Std Bold" panose="00000800000000000000" pitchFamily="50" charset="0"/>
            </a:endParaRPr>
          </a:p>
          <a:p>
            <a:pPr marL="0" indent="0">
              <a:buNone/>
            </a:pPr>
            <a:endParaRPr lang="en-US" sz="2000" u="sng" dirty="0">
              <a:latin typeface="Trade Gothic LT Std Bold" panose="00000800000000000000" pitchFamily="50" charset="0"/>
            </a:endParaRPr>
          </a:p>
          <a:p>
            <a:pPr marL="0" indent="0" algn="ctr">
              <a:buNone/>
            </a:pPr>
            <a:endParaRPr lang="en-US" sz="2000" u="sng" dirty="0">
              <a:latin typeface="Trade Gothic LT Std Bold" panose="00000800000000000000" pitchFamily="50" charset="0"/>
            </a:endParaRPr>
          </a:p>
          <a:p>
            <a:pPr marL="0" indent="0" algn="ctr">
              <a:buNone/>
            </a:pPr>
            <a:endParaRPr lang="en-US" sz="2000" u="sng" dirty="0">
              <a:latin typeface="Trade Gothic LT Std Bold" panose="00000800000000000000" pitchFamily="50" charset="0"/>
            </a:endParaRPr>
          </a:p>
          <a:p>
            <a:pPr marL="0" indent="0" algn="ctr">
              <a:buNone/>
            </a:pPr>
            <a:endParaRPr lang="en-US" sz="2000" u="sng" dirty="0">
              <a:solidFill>
                <a:srgbClr val="0070C0"/>
              </a:solidFill>
              <a:latin typeface="Trade Gothic LT Std Bold" panose="00000800000000000000" pitchFamily="50" charset="0"/>
            </a:endParaRPr>
          </a:p>
        </p:txBody>
      </p:sp>
      <p:sp>
        <p:nvSpPr>
          <p:cNvPr id="5" name="Content Placeholder 4"/>
          <p:cNvSpPr>
            <a:spLocks noGrp="1"/>
          </p:cNvSpPr>
          <p:nvPr>
            <p:ph sz="half" idx="2"/>
          </p:nvPr>
        </p:nvSpPr>
        <p:spPr>
          <a:xfrm>
            <a:off x="5088681" y="2154532"/>
            <a:ext cx="4374198" cy="3703846"/>
          </a:xfrm>
        </p:spPr>
        <p:txBody>
          <a:bodyPr>
            <a:noAutofit/>
          </a:bodyPr>
          <a:lstStyle/>
          <a:p>
            <a:r>
              <a:rPr lang="en-US" sz="1750" dirty="0"/>
              <a:t>Amy </a:t>
            </a:r>
            <a:r>
              <a:rPr lang="en-US" sz="1750" dirty="0" err="1"/>
              <a:t>LaFauce</a:t>
            </a:r>
            <a:r>
              <a:rPr lang="en-US" sz="1750" dirty="0"/>
              <a:t>, </a:t>
            </a:r>
            <a:r>
              <a:rPr lang="en-US" sz="1750" i="1" dirty="0"/>
              <a:t>Catholic Charities </a:t>
            </a:r>
          </a:p>
          <a:p>
            <a:pPr lvl="1"/>
            <a:r>
              <a:rPr lang="en-US" sz="1750" dirty="0">
                <a:solidFill>
                  <a:schemeClr val="accent2"/>
                </a:solidFill>
                <a:hlinkClick r:id="rId5">
                  <a:extLst>
                    <a:ext uri="{A12FA001-AC4F-418D-AE19-62706E023703}">
                      <ahyp:hlinkClr xmlns:ahyp="http://schemas.microsoft.com/office/drawing/2018/hyperlinkcolor" val="tx"/>
                    </a:ext>
                  </a:extLst>
                </a:hlinkClick>
              </a:rPr>
              <a:t>alafauce@cc-doj.org</a:t>
            </a:r>
            <a:r>
              <a:rPr lang="en-US" sz="1750" dirty="0">
                <a:solidFill>
                  <a:schemeClr val="accent2"/>
                </a:solidFill>
              </a:rPr>
              <a:t> </a:t>
            </a:r>
          </a:p>
          <a:p>
            <a:pPr lvl="1"/>
            <a:r>
              <a:rPr lang="en-US" sz="1750" dirty="0"/>
              <a:t>(630) 495-8008</a:t>
            </a:r>
          </a:p>
          <a:p>
            <a:r>
              <a:rPr lang="en-US" sz="1750" dirty="0"/>
              <a:t>Kenny Coles, </a:t>
            </a:r>
            <a:r>
              <a:rPr lang="en-US" sz="1750" i="1" dirty="0"/>
              <a:t>DuPage Housing Authority</a:t>
            </a:r>
          </a:p>
          <a:p>
            <a:pPr lvl="1"/>
            <a:r>
              <a:rPr lang="en-US" sz="1750" dirty="0">
                <a:solidFill>
                  <a:schemeClr val="accent2"/>
                </a:solidFill>
                <a:hlinkClick r:id="rId6">
                  <a:extLst>
                    <a:ext uri="{A12FA001-AC4F-418D-AE19-62706E023703}">
                      <ahyp:hlinkClr xmlns:ahyp="http://schemas.microsoft.com/office/drawing/2018/hyperlinkcolor" val="tx"/>
                    </a:ext>
                  </a:extLst>
                </a:hlinkClick>
              </a:rPr>
              <a:t>info@dupagehousing.org</a:t>
            </a:r>
            <a:r>
              <a:rPr lang="en-US" sz="1750" b="1" dirty="0">
                <a:solidFill>
                  <a:schemeClr val="accent2"/>
                </a:solidFill>
              </a:rPr>
              <a:t> </a:t>
            </a:r>
          </a:p>
          <a:p>
            <a:pPr lvl="1"/>
            <a:r>
              <a:rPr lang="en-US" sz="1750" dirty="0"/>
              <a:t>(630) 690-3555</a:t>
            </a:r>
          </a:p>
          <a:p>
            <a:r>
              <a:rPr lang="en-US" sz="1750" dirty="0"/>
              <a:t>Tonya Latson, </a:t>
            </a:r>
            <a:r>
              <a:rPr lang="en-US" sz="1750" i="1" dirty="0"/>
              <a:t>People’s Resource Center</a:t>
            </a:r>
          </a:p>
          <a:p>
            <a:pPr lvl="1"/>
            <a:r>
              <a:rPr lang="en-US" sz="1750" dirty="0">
                <a:solidFill>
                  <a:schemeClr val="accent2"/>
                </a:solidFill>
                <a:hlinkClick r:id="rId7">
                  <a:extLst>
                    <a:ext uri="{A12FA001-AC4F-418D-AE19-62706E023703}">
                      <ahyp:hlinkClr xmlns:ahyp="http://schemas.microsoft.com/office/drawing/2018/hyperlinkcolor" val="tx"/>
                    </a:ext>
                  </a:extLst>
                </a:hlinkClick>
              </a:rPr>
              <a:t>tlatson@peoplesrc.org</a:t>
            </a:r>
            <a:endParaRPr lang="en-US" sz="1750" dirty="0">
              <a:solidFill>
                <a:schemeClr val="accent2"/>
              </a:solidFill>
            </a:endParaRPr>
          </a:p>
          <a:p>
            <a:pPr lvl="1"/>
            <a:r>
              <a:rPr lang="en-US" sz="1750" dirty="0"/>
              <a:t>(630) 682-5402 </a:t>
            </a:r>
          </a:p>
        </p:txBody>
      </p:sp>
      <p:pic>
        <p:nvPicPr>
          <p:cNvPr id="6" name="Picture 5" descr="Logo&#10;&#10;Description automatically generated with medium confidence">
            <a:extLst>
              <a:ext uri="{FF2B5EF4-FFF2-40B4-BE49-F238E27FC236}">
                <a16:creationId xmlns:a16="http://schemas.microsoft.com/office/drawing/2014/main" id="{AC923C65-ADFC-433A-A000-51BA3C01CF2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28862" y="5450285"/>
            <a:ext cx="3448227" cy="1403422"/>
          </a:xfrm>
          <a:prstGeom prst="rect">
            <a:avLst/>
          </a:prstGeom>
        </p:spPr>
      </p:pic>
    </p:spTree>
    <p:extLst>
      <p:ext uri="{BB962C8B-B14F-4D97-AF65-F5344CB8AC3E}">
        <p14:creationId xmlns:p14="http://schemas.microsoft.com/office/powerpoint/2010/main" val="1373305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solidFill>
                  <a:schemeClr val="accent2">
                    <a:lumMod val="75000"/>
                  </a:schemeClr>
                </a:solidFill>
              </a:rPr>
              <a:t>Welcome!</a:t>
            </a:r>
            <a:br>
              <a:rPr lang="en-US" sz="4400" dirty="0">
                <a:solidFill>
                  <a:schemeClr val="accent2">
                    <a:lumMod val="75000"/>
                  </a:schemeClr>
                </a:solidFill>
              </a:rPr>
            </a:br>
            <a:endParaRPr lang="en-US" sz="4400" dirty="0">
              <a:solidFill>
                <a:schemeClr val="accent2">
                  <a:lumMod val="75000"/>
                </a:schemeClr>
              </a:solidFill>
            </a:endParaRPr>
          </a:p>
        </p:txBody>
      </p:sp>
      <p:sp>
        <p:nvSpPr>
          <p:cNvPr id="3" name="Content Placeholder 2"/>
          <p:cNvSpPr>
            <a:spLocks noGrp="1"/>
          </p:cNvSpPr>
          <p:nvPr>
            <p:ph idx="1"/>
          </p:nvPr>
        </p:nvSpPr>
        <p:spPr>
          <a:xfrm>
            <a:off x="677334" y="2012482"/>
            <a:ext cx="8596668" cy="3880773"/>
          </a:xfrm>
        </p:spPr>
        <p:txBody>
          <a:bodyPr>
            <a:normAutofit lnSpcReduction="10000"/>
          </a:bodyPr>
          <a:lstStyle/>
          <a:p>
            <a:r>
              <a:rPr lang="en-US" sz="3200" dirty="0">
                <a:ea typeface="Times New Roman" panose="02020603050405020304" pitchFamily="18" charset="0"/>
                <a:cs typeface="Times New Roman" panose="02020603050405020304" pitchFamily="18" charset="0"/>
              </a:rPr>
              <a:t>Welcome </a:t>
            </a:r>
          </a:p>
          <a:p>
            <a:r>
              <a:rPr lang="en-US" sz="3200" dirty="0">
                <a:ea typeface="Times New Roman" panose="02020603050405020304" pitchFamily="18" charset="0"/>
                <a:cs typeface="Times New Roman" panose="02020603050405020304" pitchFamily="18" charset="0"/>
              </a:rPr>
              <a:t>Introduction</a:t>
            </a:r>
            <a:endParaRPr lang="en-US" sz="3200" dirty="0">
              <a:effectLst/>
              <a:ea typeface="Times New Roman" panose="02020603050405020304" pitchFamily="18" charset="0"/>
              <a:cs typeface="Times New Roman" panose="02020603050405020304" pitchFamily="18" charset="0"/>
            </a:endParaRPr>
          </a:p>
          <a:p>
            <a:r>
              <a:rPr lang="en-US" sz="3200" dirty="0">
                <a:effectLst/>
                <a:ea typeface="Times New Roman" panose="02020603050405020304" pitchFamily="18" charset="0"/>
                <a:cs typeface="Times New Roman" panose="02020603050405020304" pitchFamily="18" charset="0"/>
              </a:rPr>
              <a:t>Purpose </a:t>
            </a:r>
          </a:p>
          <a:p>
            <a:r>
              <a:rPr lang="en-US" sz="3200" dirty="0">
                <a:ea typeface="Calibri" panose="020F0502020204030204" pitchFamily="34" charset="0"/>
                <a:cs typeface="Times New Roman" panose="02020603050405020304" pitchFamily="18" charset="0"/>
              </a:rPr>
              <a:t>Before we get started, a couple quick polls to better identify who is present with us today and help us target our conversation around your needs</a:t>
            </a:r>
            <a:endParaRPr lang="en-US" sz="3200" dirty="0">
              <a:effectLst/>
              <a:ea typeface="Calibri" panose="020F0502020204030204" pitchFamily="34" charset="0"/>
              <a:cs typeface="Times New Roman" panose="02020603050405020304" pitchFamily="18" charset="0"/>
            </a:endParaRPr>
          </a:p>
          <a:p>
            <a:pPr marL="0" indent="0">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0932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176C8-4C04-4529-9627-F6294BEF9C16}"/>
              </a:ext>
            </a:extLst>
          </p:cNvPr>
          <p:cNvSpPr>
            <a:spLocks noGrp="1"/>
          </p:cNvSpPr>
          <p:nvPr>
            <p:ph type="title"/>
          </p:nvPr>
        </p:nvSpPr>
        <p:spPr/>
        <p:txBody>
          <a:bodyPr/>
          <a:lstStyle/>
          <a:p>
            <a:r>
              <a:rPr lang="en-US" sz="3200" dirty="0"/>
              <a:t>What best describes your connection to residential property management?</a:t>
            </a:r>
          </a:p>
        </p:txBody>
      </p:sp>
      <p:sp>
        <p:nvSpPr>
          <p:cNvPr id="3" name="Content Placeholder 2">
            <a:extLst>
              <a:ext uri="{FF2B5EF4-FFF2-40B4-BE49-F238E27FC236}">
                <a16:creationId xmlns:a16="http://schemas.microsoft.com/office/drawing/2014/main" id="{F38FA1D5-9401-46D4-97EF-2FA899076B1A}"/>
              </a:ext>
            </a:extLst>
          </p:cNvPr>
          <p:cNvSpPr>
            <a:spLocks noGrp="1"/>
          </p:cNvSpPr>
          <p:nvPr>
            <p:ph idx="1"/>
          </p:nvPr>
        </p:nvSpPr>
        <p:spPr/>
        <p:txBody>
          <a:bodyPr>
            <a:normAutofit/>
          </a:bodyPr>
          <a:lstStyle/>
          <a:p>
            <a:pPr marL="0" indent="0">
              <a:buNone/>
            </a:pPr>
            <a:r>
              <a:rPr lang="en-US" sz="2400" dirty="0"/>
              <a:t>Select the best answer. </a:t>
            </a:r>
          </a:p>
          <a:p>
            <a:pPr>
              <a:buFont typeface="Wingdings" panose="05000000000000000000" pitchFamily="2" charset="2"/>
              <a:buChar char="q"/>
            </a:pPr>
            <a:r>
              <a:rPr lang="en-US" sz="2400" dirty="0"/>
              <a:t> Owner </a:t>
            </a:r>
          </a:p>
          <a:p>
            <a:pPr>
              <a:buFont typeface="Wingdings" panose="05000000000000000000" pitchFamily="2" charset="2"/>
              <a:buChar char="q"/>
            </a:pPr>
            <a:r>
              <a:rPr lang="en-US" sz="2400" dirty="0"/>
              <a:t> Leasing agent/Realtor </a:t>
            </a:r>
          </a:p>
          <a:p>
            <a:pPr>
              <a:buFont typeface="Wingdings" panose="05000000000000000000" pitchFamily="2" charset="2"/>
              <a:buChar char="q"/>
            </a:pPr>
            <a:r>
              <a:rPr lang="en-US" sz="2400" dirty="0"/>
              <a:t> Property Management Staff </a:t>
            </a:r>
          </a:p>
          <a:p>
            <a:pPr>
              <a:buFont typeface="Wingdings" panose="05000000000000000000" pitchFamily="2" charset="2"/>
              <a:buChar char="q"/>
            </a:pPr>
            <a:r>
              <a:rPr lang="en-US" sz="2400" dirty="0"/>
              <a:t> DuPage CoC Agency Staff </a:t>
            </a:r>
          </a:p>
          <a:p>
            <a:pPr>
              <a:buFont typeface="Wingdings" panose="05000000000000000000" pitchFamily="2" charset="2"/>
              <a:buChar char="q"/>
            </a:pPr>
            <a:r>
              <a:rPr lang="en-US" sz="2400" dirty="0"/>
              <a:t> No current connection to properties in DuPage County </a:t>
            </a:r>
          </a:p>
          <a:p>
            <a:pPr>
              <a:buFont typeface="Wingdings" panose="05000000000000000000" pitchFamily="2" charset="2"/>
              <a:buChar char="q"/>
            </a:pPr>
            <a:r>
              <a:rPr lang="en-US" sz="2400" dirty="0"/>
              <a:t>Other</a:t>
            </a:r>
          </a:p>
        </p:txBody>
      </p:sp>
    </p:spTree>
    <p:extLst>
      <p:ext uri="{BB962C8B-B14F-4D97-AF65-F5344CB8AC3E}">
        <p14:creationId xmlns:p14="http://schemas.microsoft.com/office/powerpoint/2010/main" val="293146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8FCF2-FD87-421C-BA5B-07DA96372F5E}"/>
              </a:ext>
            </a:extLst>
          </p:cNvPr>
          <p:cNvSpPr>
            <a:spLocks noGrp="1"/>
          </p:cNvSpPr>
          <p:nvPr>
            <p:ph type="title"/>
          </p:nvPr>
        </p:nvSpPr>
        <p:spPr/>
        <p:txBody>
          <a:bodyPr/>
          <a:lstStyle/>
          <a:p>
            <a:r>
              <a:rPr lang="en-US" sz="3200" b="1" dirty="0">
                <a:effectLst/>
                <a:ea typeface="Times New Roman" panose="02020603050405020304" pitchFamily="18" charset="0"/>
                <a:cs typeface="Times New Roman" panose="02020603050405020304" pitchFamily="18" charset="0"/>
              </a:rPr>
              <a:t>In DuPage County, the properties I’m involved with would best be described as:</a:t>
            </a:r>
            <a:endParaRPr lang="en-US" sz="3200" dirty="0"/>
          </a:p>
        </p:txBody>
      </p:sp>
      <p:sp>
        <p:nvSpPr>
          <p:cNvPr id="3" name="Content Placeholder 2">
            <a:extLst>
              <a:ext uri="{FF2B5EF4-FFF2-40B4-BE49-F238E27FC236}">
                <a16:creationId xmlns:a16="http://schemas.microsoft.com/office/drawing/2014/main" id="{53D79331-D456-4253-9FE1-55D4D1258F18}"/>
              </a:ext>
            </a:extLst>
          </p:cNvPr>
          <p:cNvSpPr>
            <a:spLocks noGrp="1"/>
          </p:cNvSpPr>
          <p:nvPr>
            <p:ph idx="1"/>
          </p:nvPr>
        </p:nvSpPr>
        <p:spPr/>
        <p:txBody>
          <a:bodyPr/>
          <a:lstStyle/>
          <a:p>
            <a:pPr marL="0" marR="0" indent="0">
              <a:lnSpc>
                <a:spcPct val="107000"/>
              </a:lnSpc>
              <a:spcBef>
                <a:spcPts val="0"/>
              </a:spcBef>
              <a:spcAft>
                <a:spcPts val="800"/>
              </a:spcAft>
              <a:buNone/>
            </a:pPr>
            <a:r>
              <a:rPr lang="en-US" sz="2800" b="1" i="1" dirty="0">
                <a:effectLst/>
                <a:ea typeface="Times New Roman" panose="02020603050405020304" pitchFamily="18" charset="0"/>
                <a:cs typeface="Times New Roman" panose="02020603050405020304" pitchFamily="18" charset="0"/>
              </a:rPr>
              <a:t>Check all that apply.</a:t>
            </a:r>
            <a:r>
              <a:rPr lang="en-US" sz="2800" b="1" dirty="0">
                <a:effectLst/>
                <a:ea typeface="Times New Roman" panose="02020603050405020304" pitchFamily="18" charset="0"/>
                <a:cs typeface="Times New Roman" panose="02020603050405020304" pitchFamily="18" charset="0"/>
              </a:rPr>
              <a:t> </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buFont typeface="Wingdings" panose="05000000000000000000" pitchFamily="2" charset="2"/>
              <a:buChar char="q"/>
            </a:pPr>
            <a:r>
              <a:rPr lang="en-US" sz="2800" dirty="0">
                <a:effectLst/>
                <a:ea typeface="Times New Roman" panose="02020603050405020304" pitchFamily="18" charset="0"/>
                <a:cs typeface="Times New Roman" panose="02020603050405020304" pitchFamily="18" charset="0"/>
              </a:rPr>
              <a:t>Single Family Home </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buFont typeface="Wingdings" panose="05000000000000000000" pitchFamily="2" charset="2"/>
              <a:buChar char="q"/>
            </a:pPr>
            <a:r>
              <a:rPr lang="en-US" sz="2800" dirty="0">
                <a:effectLst/>
                <a:ea typeface="Times New Roman" panose="02020603050405020304" pitchFamily="18" charset="0"/>
                <a:cs typeface="Times New Roman" panose="02020603050405020304" pitchFamily="18" charset="0"/>
              </a:rPr>
              <a:t>Single Condo, Townhouse </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buFont typeface="Wingdings" panose="05000000000000000000" pitchFamily="2" charset="2"/>
              <a:buChar char="q"/>
            </a:pPr>
            <a:r>
              <a:rPr lang="en-US" sz="2800" dirty="0">
                <a:effectLst/>
                <a:ea typeface="Times New Roman" panose="02020603050405020304" pitchFamily="18" charset="0"/>
                <a:cs typeface="Times New Roman" panose="02020603050405020304" pitchFamily="18" charset="0"/>
              </a:rPr>
              <a:t>Multifamily Building (1-6 units) </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buFont typeface="Wingdings" panose="05000000000000000000" pitchFamily="2" charset="2"/>
              <a:buChar char="q"/>
            </a:pPr>
            <a:r>
              <a:rPr lang="en-US" sz="2800" dirty="0">
                <a:effectLst/>
                <a:ea typeface="Times New Roman" panose="02020603050405020304" pitchFamily="18" charset="0"/>
                <a:cs typeface="Times New Roman" panose="02020603050405020304" pitchFamily="18" charset="0"/>
              </a:rPr>
              <a:t>Multi-family Building (6-20 units) </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buFont typeface="Wingdings" panose="05000000000000000000" pitchFamily="2" charset="2"/>
              <a:buChar char="q"/>
            </a:pPr>
            <a:r>
              <a:rPr lang="en-US" sz="2800" dirty="0">
                <a:effectLst/>
                <a:ea typeface="Times New Roman" panose="02020603050405020304" pitchFamily="18" charset="0"/>
                <a:cs typeface="Times New Roman" panose="02020603050405020304" pitchFamily="18" charset="0"/>
              </a:rPr>
              <a:t>Multi-family Building (20 or more units) </a:t>
            </a:r>
          </a:p>
          <a:p>
            <a:pPr marL="0" marR="0">
              <a:lnSpc>
                <a:spcPct val="107000"/>
              </a:lnSpc>
              <a:spcBef>
                <a:spcPts val="0"/>
              </a:spcBef>
              <a:spcAft>
                <a:spcPts val="0"/>
              </a:spcAft>
              <a:buFont typeface="Wingdings" panose="05000000000000000000" pitchFamily="2" charset="2"/>
              <a:buChar char="q"/>
            </a:pPr>
            <a:r>
              <a:rPr lang="en-US" sz="2800" dirty="0">
                <a:ea typeface="Calibri" panose="020F0502020204030204" pitchFamily="34" charset="0"/>
                <a:cs typeface="Times New Roman" panose="02020603050405020304" pitchFamily="18" charset="0"/>
              </a:rPr>
              <a:t>Not applicable</a:t>
            </a:r>
            <a:endParaRPr lang="en-US" sz="2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46845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chemeClr val="accent2">
                    <a:lumMod val="75000"/>
                  </a:schemeClr>
                </a:solidFill>
              </a:rPr>
              <a:t>Introduction of Presenters</a:t>
            </a:r>
            <a:br>
              <a:rPr lang="en-US" sz="4400" dirty="0">
                <a:solidFill>
                  <a:schemeClr val="accent2">
                    <a:lumMod val="75000"/>
                  </a:schemeClr>
                </a:solidFill>
              </a:rPr>
            </a:br>
            <a:endParaRPr lang="en-US" sz="4400"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Permanent Supportive Housing (PSH) – Jenaleigh Turner, DuPagePads</a:t>
            </a:r>
            <a:endParaRPr lang="en-US"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Transitional Housing (TH) – Kelly Mannion, 360 Youth Services</a:t>
            </a:r>
            <a:endParaRPr lang="en-US"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Rapid Re-Housing (RRH) – Amy LaFauce, Catholic Charities, Diocese of Joliet</a:t>
            </a:r>
            <a:endParaRPr lang="en-US"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Housing Choice Vouchers (HCV) – Kenny Coles,  DuPage Housing Authority</a:t>
            </a:r>
            <a:endParaRPr lang="en-US"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Homeless Prevention (HP) – Joan Fox, DuPage County Community Services</a:t>
            </a:r>
            <a:endParaRPr lang="en-US" sz="2400" dirty="0">
              <a:effectLst/>
              <a:latin typeface="Calibri" panose="020F0502020204030204" pitchFamily="34" charset="0"/>
              <a:ea typeface="Calibri" panose="020F0502020204030204" pitchFamily="34" charset="0"/>
            </a:endParaRPr>
          </a:p>
          <a:p>
            <a:pPr marL="0" indent="0">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2789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Permanent Supportive Housing</a:t>
            </a:r>
          </a:p>
        </p:txBody>
      </p:sp>
      <p:sp>
        <p:nvSpPr>
          <p:cNvPr id="3" name="Content Placeholder 2"/>
          <p:cNvSpPr>
            <a:spLocks noGrp="1"/>
          </p:cNvSpPr>
          <p:nvPr>
            <p:ph idx="1"/>
          </p:nvPr>
        </p:nvSpPr>
        <p:spPr/>
        <p:txBody>
          <a:bodyPr>
            <a:normAutofit lnSpcReduction="10000"/>
          </a:bodyPr>
          <a:lstStyle/>
          <a:p>
            <a:r>
              <a:rPr lang="en-US" sz="2000" dirty="0"/>
              <a:t>Permanent housing for people experiencing homelessness with a documented disability.</a:t>
            </a:r>
          </a:p>
          <a:p>
            <a:r>
              <a:rPr lang="en-US" sz="2000" dirty="0"/>
              <a:t>The PSH provider agency is named on the lease.</a:t>
            </a:r>
          </a:p>
          <a:p>
            <a:r>
              <a:rPr lang="en-US" sz="2000" dirty="0"/>
              <a:t>The agency pays the full rent amount on-time every month. The agency works with the client to pay part of their rent to the agency.</a:t>
            </a:r>
          </a:p>
          <a:p>
            <a:r>
              <a:rPr lang="en-US" sz="2000" dirty="0"/>
              <a:t>PSH staff conduct regular inspections monthly, semi-annually, and annually; case managers are generally on-site at least once monthly to meet with tenants.</a:t>
            </a:r>
          </a:p>
          <a:p>
            <a:r>
              <a:rPr lang="en-US" sz="2000" dirty="0"/>
              <a:t>Tenants receive case management services to support them in developing life skills, working toward housing stability and other goals, and connecting with local services as needed.</a:t>
            </a:r>
          </a:p>
          <a:p>
            <a:endParaRPr lang="en-US" dirty="0"/>
          </a:p>
        </p:txBody>
      </p:sp>
    </p:spTree>
    <p:extLst>
      <p:ext uri="{BB962C8B-B14F-4D97-AF65-F5344CB8AC3E}">
        <p14:creationId xmlns:p14="http://schemas.microsoft.com/office/powerpoint/2010/main" val="2636836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Transitional Housing Programs</a:t>
            </a:r>
          </a:p>
        </p:txBody>
      </p:sp>
      <p:sp>
        <p:nvSpPr>
          <p:cNvPr id="9" name="Content Placeholder 2">
            <a:extLst>
              <a:ext uri="{FF2B5EF4-FFF2-40B4-BE49-F238E27FC236}">
                <a16:creationId xmlns:a16="http://schemas.microsoft.com/office/drawing/2014/main" id="{7FD4C23D-0BCC-4808-9B03-D048C5119DD7}"/>
              </a:ext>
            </a:extLst>
          </p:cNvPr>
          <p:cNvSpPr>
            <a:spLocks noGrp="1"/>
          </p:cNvSpPr>
          <p:nvPr>
            <p:ph idx="1"/>
          </p:nvPr>
        </p:nvSpPr>
        <p:spPr>
          <a:xfrm>
            <a:off x="677863" y="2160588"/>
            <a:ext cx="8596312" cy="3881437"/>
          </a:xfrm>
        </p:spPr>
        <p:txBody>
          <a:bodyPr>
            <a:normAutofit lnSpcReduction="10000"/>
          </a:bodyPr>
          <a:lstStyle/>
          <a:p>
            <a:r>
              <a:rPr lang="en-US" dirty="0"/>
              <a:t>Transitional Housing Programs typically serve individuals or families who are experiencing homelessness for 18-24 months, depending on the program</a:t>
            </a:r>
          </a:p>
          <a:p>
            <a:r>
              <a:rPr lang="en-US" dirty="0"/>
              <a:t>Typically, the leases are held in the name of the agency and the agency will send the full rent payment directly to the landlord. Some individuals will work to take over that unit when they are ready to transition to independence</a:t>
            </a:r>
          </a:p>
          <a:p>
            <a:r>
              <a:rPr lang="en-US" dirty="0"/>
              <a:t>Individuals receiving support through a THP program receive Case Management services, wrap around support such as budgeting, educational/vocational support, health and wellness supports and connection to other resources to help individuals and families prepare to transition to independence </a:t>
            </a:r>
          </a:p>
          <a:p>
            <a:r>
              <a:rPr lang="en-US" dirty="0"/>
              <a:t>In the case of 360 Youth Services, we rent units close to one another and our staff rent an office close by. We visit our units from daily to monthly, to ensure individuals are maintaining their apartments and provide a bridge to the landlord if any issues arise</a:t>
            </a:r>
          </a:p>
          <a:p>
            <a:endParaRPr lang="en-US" dirty="0"/>
          </a:p>
        </p:txBody>
      </p:sp>
    </p:spTree>
    <p:extLst>
      <p:ext uri="{BB962C8B-B14F-4D97-AF65-F5344CB8AC3E}">
        <p14:creationId xmlns:p14="http://schemas.microsoft.com/office/powerpoint/2010/main" val="309462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Rapid Rehousing Programs</a:t>
            </a:r>
          </a:p>
        </p:txBody>
      </p:sp>
      <p:sp>
        <p:nvSpPr>
          <p:cNvPr id="4" name="Content Placeholder 2">
            <a:extLst>
              <a:ext uri="{FF2B5EF4-FFF2-40B4-BE49-F238E27FC236}">
                <a16:creationId xmlns:a16="http://schemas.microsoft.com/office/drawing/2014/main" id="{935E0C0F-BBD6-4464-951D-5B4E329C137F}"/>
              </a:ext>
            </a:extLst>
          </p:cNvPr>
          <p:cNvSpPr>
            <a:spLocks noGrp="1"/>
          </p:cNvSpPr>
          <p:nvPr>
            <p:ph idx="1"/>
          </p:nvPr>
        </p:nvSpPr>
        <p:spPr>
          <a:xfrm>
            <a:off x="677334" y="1751527"/>
            <a:ext cx="8596668" cy="466215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panose="05000000000000000000" pitchFamily="2" charset="2"/>
              <a:buChar char="v"/>
              <a:defRPr sz="1800" kern="1200">
                <a:solidFill>
                  <a:schemeClr val="tx1">
                    <a:lumMod val="75000"/>
                    <a:lumOff val="25000"/>
                  </a:schemeClr>
                </a:solidFill>
                <a:latin typeface="Franklin Gothic Book" panose="020B0503020102020204" pitchFamily="34"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panose="05000000000000000000" pitchFamily="2" charset="2"/>
              <a:buChar char="v"/>
              <a:defRPr sz="1600" kern="1200">
                <a:solidFill>
                  <a:schemeClr val="tx1">
                    <a:lumMod val="75000"/>
                    <a:lumOff val="25000"/>
                  </a:schemeClr>
                </a:solidFill>
                <a:latin typeface="Franklin Gothic Book" panose="020B0503020102020204" pitchFamily="34"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panose="05000000000000000000" pitchFamily="2" charset="2"/>
              <a:buChar char="v"/>
              <a:defRPr sz="1400" kern="1200">
                <a:solidFill>
                  <a:schemeClr val="tx1">
                    <a:lumMod val="75000"/>
                    <a:lumOff val="25000"/>
                  </a:schemeClr>
                </a:solidFill>
                <a:latin typeface="Franklin Gothic Book" panose="020B0503020102020204" pitchFamily="34"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panose="05000000000000000000" pitchFamily="2" charset="2"/>
              <a:buChar char="v"/>
              <a:defRPr sz="1200" kern="1200">
                <a:solidFill>
                  <a:schemeClr val="tx1">
                    <a:lumMod val="75000"/>
                    <a:lumOff val="25000"/>
                  </a:schemeClr>
                </a:solidFill>
                <a:latin typeface="Franklin Gothic Book" panose="020B0503020102020204" pitchFamily="34"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panose="05000000000000000000" pitchFamily="2" charset="2"/>
              <a:buChar char="v"/>
              <a:defRPr sz="1200" kern="1200">
                <a:solidFill>
                  <a:schemeClr val="tx1">
                    <a:lumMod val="75000"/>
                    <a:lumOff val="25000"/>
                  </a:schemeClr>
                </a:solidFill>
                <a:latin typeface="Franklin Gothic Book" panose="020B050302010202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1550" dirty="0"/>
              <a:t>Rapid Rehousing (RRH) Programs serve individuals and families who are homeless, providing short-term rental assistance and support services to help people obtain housing quickly, increase self- sufficiency and stay housed. The 3 core components of RRH are: 1) Housing Identification 2) Rent and Move-In Assistance and 3) Case management Support. Services are provided for up to 24 months, based on the needs of the household. </a:t>
            </a:r>
          </a:p>
          <a:p>
            <a:r>
              <a:rPr lang="en-US" sz="1550" dirty="0"/>
              <a:t>The Tenant’s name is on the lease. Depending on the household’s income, the tenant pays a portion of the rent directly to the landlord and the Agency will pay the remaining rent amount, minus the tenant’s payment directly to the landlord. </a:t>
            </a:r>
          </a:p>
          <a:p>
            <a:r>
              <a:rPr lang="en-US" sz="1550" dirty="0"/>
              <a:t>An inspection of the unit is completed prior to tenant move-in and on an annual basis. RRH programs offer a staff contact person for landlords to call if there are any issues with the tenant’s lease compliance. This contact person provides guidance to the participant, mediates issues with the landlord, and teaches skills that help avoid lease violations.</a:t>
            </a:r>
          </a:p>
          <a:p>
            <a:r>
              <a:rPr lang="en-US" sz="1550" dirty="0"/>
              <a:t>Case management focuses on navigating barriers to stable housing and helping participants build an ongoing support system by connecting them with community supports to improve the household’s economic and overall wellbeing. Services are based on each household’s needs and may include connections to: money management, tenancy support, mainstream benefits, employment services, quality childcare and child development programs, educational and recreational programs as well as health and behavioral health resources.  </a:t>
            </a:r>
          </a:p>
        </p:txBody>
      </p:sp>
    </p:spTree>
    <p:extLst>
      <p:ext uri="{BB962C8B-B14F-4D97-AF65-F5344CB8AC3E}">
        <p14:creationId xmlns:p14="http://schemas.microsoft.com/office/powerpoint/2010/main" val="935026852"/>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FF0066"/>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1930</TotalTime>
  <Words>1728</Words>
  <Application>Microsoft Office PowerPoint</Application>
  <PresentationFormat>Widescreen</PresentationFormat>
  <Paragraphs>117</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Franklin Gothic Book</vt:lpstr>
      <vt:lpstr>Symbol</vt:lpstr>
      <vt:lpstr>Times New Roman</vt:lpstr>
      <vt:lpstr>Trade Gothic LT Std Bold</vt:lpstr>
      <vt:lpstr>Trebuchet MS</vt:lpstr>
      <vt:lpstr>Wingdings</vt:lpstr>
      <vt:lpstr>Wingdings 3</vt:lpstr>
      <vt:lpstr>Facet</vt:lpstr>
      <vt:lpstr>Understanding Housing Programs in DuPage County</vt:lpstr>
      <vt:lpstr>A Few Announcements:</vt:lpstr>
      <vt:lpstr>Welcome! </vt:lpstr>
      <vt:lpstr>What best describes your connection to residential property management?</vt:lpstr>
      <vt:lpstr>In DuPage County, the properties I’m involved with would best be described as:</vt:lpstr>
      <vt:lpstr>Introduction of Presenters </vt:lpstr>
      <vt:lpstr>Permanent Supportive Housing</vt:lpstr>
      <vt:lpstr>Transitional Housing Programs</vt:lpstr>
      <vt:lpstr>Rapid Rehousing Programs</vt:lpstr>
      <vt:lpstr>Housing Choice Vouchers</vt:lpstr>
      <vt:lpstr>Housing Choice Vouchers</vt:lpstr>
      <vt:lpstr>Housing Choice Vouchers</vt:lpstr>
      <vt:lpstr>Homelessness Prevention Goal: Housing Stability  </vt:lpstr>
      <vt:lpstr>Homelessness Prevention Goal: Housing Stability</vt:lpstr>
      <vt:lpstr>Homelessness Prevention Goal: Housing Stability</vt:lpstr>
      <vt:lpstr>Homelessness Prevention Goal: Housing Stability</vt:lpstr>
      <vt:lpstr>Connect Your Tenant  to Resources </vt:lpstr>
      <vt:lpstr>Questions?</vt:lpstr>
      <vt:lpstr>Closing </vt:lpstr>
      <vt:lpstr>Connect With Us</vt:lpstr>
    </vt:vector>
  </TitlesOfParts>
  <Company>360 Youth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Djidic, Damir</dc:creator>
  <cp:lastModifiedBy>Snipes, Lisa</cp:lastModifiedBy>
  <cp:revision>245</cp:revision>
  <dcterms:created xsi:type="dcterms:W3CDTF">2014-07-10T23:42:19Z</dcterms:created>
  <dcterms:modified xsi:type="dcterms:W3CDTF">2022-01-20T17:25:30Z</dcterms:modified>
</cp:coreProperties>
</file>